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9" r:id="rId4"/>
    <p:sldId id="289" r:id="rId5"/>
    <p:sldId id="260" r:id="rId6"/>
    <p:sldId id="290" r:id="rId7"/>
    <p:sldId id="291" r:id="rId8"/>
    <p:sldId id="287" r:id="rId9"/>
    <p:sldId id="292" r:id="rId10"/>
    <p:sldId id="293" r:id="rId11"/>
    <p:sldId id="294" r:id="rId12"/>
    <p:sldId id="269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Josefin Sans" panose="020B0604020202020204" charset="0"/>
      <p:regular r:id="rId27"/>
      <p:bold r:id="rId28"/>
      <p:italic r:id="rId29"/>
      <p:boldItalic r:id="rId30"/>
    </p:embeddedFont>
    <p:embeddedFont>
      <p:font typeface="Josefin Sans Light" panose="020B0604020202020204" charset="0"/>
      <p:regular r:id="rId31"/>
      <p:bold r:id="rId32"/>
      <p:italic r:id="rId33"/>
      <p:boldItalic r:id="rId34"/>
    </p:embeddedFont>
    <p:embeddedFont>
      <p:font typeface="Josefin Sans SemiBold" panose="020B0604020202020204" charset="0"/>
      <p:regular r:id="rId35"/>
      <p:bold r:id="rId36"/>
      <p:italic r:id="rId37"/>
      <p:boldItalic r:id="rId38"/>
    </p:embeddedFont>
    <p:embeddedFont>
      <p:font typeface="Josefin Slab" panose="020B0604020202020204" charset="0"/>
      <p:regular r:id="rId39"/>
      <p:bold r:id="rId40"/>
      <p:italic r:id="rId41"/>
      <p:boldItalic r:id="rId42"/>
    </p:embeddedFont>
    <p:embeddedFont>
      <p:font typeface="Josefin Slab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686"/>
    <a:srgbClr val="A86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10"/>
      </p:cViewPr>
      <p:guideLst>
        <p:guide pos="2880"/>
        <p:guide orient="horz" pos="9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20" Type="http://schemas.openxmlformats.org/officeDocument/2006/relationships/font" Target="fonts/font6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6fa06255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6fa06255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990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6fa06255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6fa06255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797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6e9a21c8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6e9a21c8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6fa06255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6fa06255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18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6fa06255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6fa06255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79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6e9a21c8b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6e9a21c8b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643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6fa06255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6fa06255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535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6fa06255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6fa06255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90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F3E5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Font typeface="Josefin Sans"/>
              <a:buNone/>
              <a:defRPr sz="36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520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520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520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520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520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520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520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5200"/>
              <a:buNone/>
              <a:defRPr sz="5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 SemiBold"/>
              <a:buNone/>
              <a:defRPr sz="1400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400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400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400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400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400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400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400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"/>
              <a:buNone/>
              <a:defRPr sz="1400">
                <a:solidFill>
                  <a:srgbClr val="338987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21790" y="-9925"/>
            <a:ext cx="1299900" cy="51885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602214" y="870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02213" y="12851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602224" y="5206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3"/>
          </p:nvPr>
        </p:nvSpPr>
        <p:spPr>
          <a:xfrm>
            <a:off x="4899589" y="8667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4899584" y="12798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5" hasCustomPrompt="1"/>
          </p:nvPr>
        </p:nvSpPr>
        <p:spPr>
          <a:xfrm>
            <a:off x="4899599" y="5172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2602214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2602213" y="43315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8" hasCustomPrompt="1"/>
          </p:nvPr>
        </p:nvSpPr>
        <p:spPr>
          <a:xfrm>
            <a:off x="2602224" y="35689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9"/>
          </p:nvPr>
        </p:nvSpPr>
        <p:spPr>
          <a:xfrm>
            <a:off x="4899589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3"/>
          </p:nvPr>
        </p:nvSpPr>
        <p:spPr>
          <a:xfrm>
            <a:off x="4899588" y="4333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000"/>
              <a:buNone/>
              <a:defRPr sz="10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4899599" y="35689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>
                <a:solidFill>
                  <a:srgbClr val="33898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Fira Sans Extra Condensed Medium"/>
              <a:buNone/>
              <a:defRPr sz="4800">
                <a:solidFill>
                  <a:srgbClr val="33898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/>
        </p:nvSpPr>
        <p:spPr>
          <a:xfrm>
            <a:off x="219000" y="1953395"/>
            <a:ext cx="8706000" cy="1238400"/>
          </a:xfrm>
          <a:prstGeom prst="rect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2063077"/>
            <a:ext cx="9144000" cy="997500"/>
          </a:xfrm>
          <a:prstGeom prst="rect">
            <a:avLst/>
          </a:prstGeom>
          <a:solidFill>
            <a:srgbClr val="A6B8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5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1045500"/>
          </a:xfrm>
          <a:prstGeom prst="rect">
            <a:avLst/>
          </a:prstGeom>
          <a:solidFill>
            <a:srgbClr val="A6B8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4098000"/>
            <a:ext cx="9144000" cy="1045500"/>
          </a:xfrm>
          <a:prstGeom prst="rect">
            <a:avLst/>
          </a:prstGeom>
          <a:solidFill>
            <a:srgbClr val="A6B8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829350" y="1479089"/>
            <a:ext cx="7485300" cy="0"/>
          </a:xfrm>
          <a:prstGeom prst="straightConnector1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5"/>
          <p:cNvCxnSpPr/>
          <p:nvPr/>
        </p:nvCxnSpPr>
        <p:spPr>
          <a:xfrm>
            <a:off x="829350" y="3650700"/>
            <a:ext cx="7485300" cy="0"/>
          </a:xfrm>
          <a:prstGeom prst="straightConnector1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4785150" y="2783311"/>
            <a:ext cx="16230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 sz="1200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2396925" y="2334500"/>
            <a:ext cx="4224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400"/>
              <a:buFont typeface="Josefin Slab SemiBold"/>
              <a:buNone/>
              <a:defRPr sz="1400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2_1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6101583" y="1133150"/>
            <a:ext cx="1407000" cy="4012200"/>
          </a:xfrm>
          <a:prstGeom prst="rect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1764800" y="1133150"/>
            <a:ext cx="1407000" cy="4012200"/>
          </a:xfrm>
          <a:prstGeom prst="rect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3704725" y="133500"/>
            <a:ext cx="1734600" cy="3643800"/>
          </a:xfrm>
          <a:prstGeom prst="rect">
            <a:avLst/>
          </a:prstGeom>
          <a:noFill/>
          <a:ln w="19050" cap="flat" cmpd="sng">
            <a:solidFill>
              <a:srgbClr val="3389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530392" y="2638725"/>
            <a:ext cx="2055300" cy="2231100"/>
          </a:xfrm>
          <a:prstGeom prst="rect">
            <a:avLst/>
          </a:prstGeom>
          <a:solidFill>
            <a:srgbClr val="338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3548189" y="2638863"/>
            <a:ext cx="2055300" cy="2230800"/>
          </a:xfrm>
          <a:prstGeom prst="rect">
            <a:avLst/>
          </a:prstGeom>
          <a:solidFill>
            <a:srgbClr val="338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6558918" y="2638787"/>
            <a:ext cx="2055300" cy="2230800"/>
          </a:xfrm>
          <a:prstGeom prst="rect">
            <a:avLst/>
          </a:prstGeom>
          <a:solidFill>
            <a:srgbClr val="338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>
            <a:off x="64909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/>
          </p:nvPr>
        </p:nvSpPr>
        <p:spPr>
          <a:xfrm>
            <a:off x="248442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2"/>
          </p:nvPr>
        </p:nvSpPr>
        <p:spPr>
          <a:xfrm>
            <a:off x="6677568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 idx="3"/>
          </p:nvPr>
        </p:nvSpPr>
        <p:spPr>
          <a:xfrm>
            <a:off x="6276918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4"/>
          </p:nvPr>
        </p:nvSpPr>
        <p:spPr>
          <a:xfrm>
            <a:off x="366684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100"/>
              <a:buNone/>
              <a:defRPr sz="1100"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ctrTitle" idx="5"/>
          </p:nvPr>
        </p:nvSpPr>
        <p:spPr>
          <a:xfrm>
            <a:off x="3266192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600"/>
              <a:buNone/>
              <a:defRPr sz="1600"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ctrTitle" idx="6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2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Char char="●"/>
              <a:defRPr>
                <a:solidFill>
                  <a:srgbClr val="338987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Char char="○"/>
              <a:defRPr>
                <a:solidFill>
                  <a:srgbClr val="33898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Char char="■"/>
              <a:defRPr>
                <a:solidFill>
                  <a:srgbClr val="33898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Char char="●"/>
              <a:defRPr>
                <a:solidFill>
                  <a:srgbClr val="33898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Char char="○"/>
              <a:defRPr>
                <a:solidFill>
                  <a:srgbClr val="33898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Char char="■"/>
              <a:defRPr>
                <a:solidFill>
                  <a:srgbClr val="33898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Char char="●"/>
              <a:defRPr>
                <a:solidFill>
                  <a:srgbClr val="33898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Char char="○"/>
              <a:defRPr>
                <a:solidFill>
                  <a:srgbClr val="33898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338987"/>
              </a:buClr>
              <a:buSzPts val="1200"/>
              <a:buChar char="■"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_1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F3E5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3429000" y="1652100"/>
            <a:ext cx="5715000" cy="2446500"/>
          </a:xfrm>
          <a:prstGeom prst="rect">
            <a:avLst/>
          </a:prstGeom>
          <a:solidFill>
            <a:srgbClr val="338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1"/>
          </p:nvPr>
        </p:nvSpPr>
        <p:spPr>
          <a:xfrm>
            <a:off x="3731150" y="1983150"/>
            <a:ext cx="50310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rgbClr val="FDF3E5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>
                <a:solidFill>
                  <a:srgbClr val="3389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None/>
              <a:defRPr sz="90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Josefin Slab SemiBold"/>
              <a:buChar char="●"/>
              <a:defRPr sz="1200">
                <a:solidFill>
                  <a:srgbClr val="565A9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Josefin Slab SemiBold"/>
              <a:buChar char="○"/>
              <a:defRPr sz="1200">
                <a:solidFill>
                  <a:srgbClr val="565A9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Josefin Slab SemiBold"/>
              <a:buChar char="■"/>
              <a:defRPr sz="1200">
                <a:solidFill>
                  <a:srgbClr val="565A9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Josefin Slab SemiBold"/>
              <a:buChar char="●"/>
              <a:defRPr sz="1200">
                <a:solidFill>
                  <a:srgbClr val="565A9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Josefin Slab SemiBold"/>
              <a:buChar char="○"/>
              <a:defRPr sz="1200">
                <a:solidFill>
                  <a:srgbClr val="565A9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Josefin Slab SemiBold"/>
              <a:buChar char="■"/>
              <a:defRPr sz="1200">
                <a:solidFill>
                  <a:srgbClr val="565A9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Josefin Slab SemiBold"/>
              <a:buChar char="●"/>
              <a:defRPr sz="1200">
                <a:solidFill>
                  <a:srgbClr val="565A9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Josefin Slab SemiBold"/>
              <a:buChar char="○"/>
              <a:defRPr sz="1200">
                <a:solidFill>
                  <a:srgbClr val="565A9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65A97"/>
              </a:buClr>
              <a:buSzPts val="1200"/>
              <a:buFont typeface="Josefin Slab SemiBold"/>
              <a:buChar char="■"/>
              <a:defRPr sz="1200">
                <a:solidFill>
                  <a:srgbClr val="565A9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://slidesg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hyperlink" Target="https://ai.stanford.edu/~syyeung/cvweb/tutorial3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Springboard Capstone Project II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Shubham Tiwari</a:t>
            </a:r>
            <a:endParaRPr dirty="0"/>
          </a:p>
        </p:txBody>
      </p:sp>
      <p:sp>
        <p:nvSpPr>
          <p:cNvPr id="123" name="Google Shape;123;p16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Severstal</a:t>
            </a:r>
            <a:r>
              <a:rPr lang="en-CA" dirty="0"/>
              <a:t> Steel Defect Detection (Image Segmentation Architecture)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>
            <a:spLocks noGrp="1"/>
          </p:cNvSpPr>
          <p:nvPr>
            <p:ph type="ctrTitle"/>
          </p:nvPr>
        </p:nvSpPr>
        <p:spPr>
          <a:xfrm>
            <a:off x="7086600" y="129625"/>
            <a:ext cx="1349679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U-Net Architecture</a:t>
            </a:r>
            <a:endParaRPr dirty="0"/>
          </a:p>
        </p:txBody>
      </p:sp>
      <p:sp>
        <p:nvSpPr>
          <p:cNvPr id="413" name="Google Shape;41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body" idx="1"/>
          </p:nvPr>
        </p:nvSpPr>
        <p:spPr>
          <a:xfrm>
            <a:off x="3756811" y="866734"/>
            <a:ext cx="3689018" cy="1972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Bef>
                <a:spcPts val="3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Our particular model uses: 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dirty="0"/>
              <a:t>3x3 convolution boxes with padding and rectified linear unit (</a:t>
            </a:r>
            <a:r>
              <a:rPr lang="en-US" dirty="0" err="1"/>
              <a:t>ReLU</a:t>
            </a:r>
            <a:r>
              <a:rPr lang="en-US" dirty="0"/>
              <a:t>) averaging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dirty="0"/>
              <a:t>2x2 max pooling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dirty="0"/>
              <a:t>Adam optimizer with a learning rate of 0.001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dirty="0"/>
              <a:t>Dice Coefficient used as Evaluation Metric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dirty="0"/>
              <a:t>Binary cross-entropy used for loss function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dirty="0"/>
              <a:t>Batch size of 32 images randomly fed for training</a:t>
            </a:r>
          </a:p>
        </p:txBody>
      </p:sp>
      <p:sp>
        <p:nvSpPr>
          <p:cNvPr id="417" name="Google Shape;417;p30"/>
          <p:cNvSpPr txBox="1">
            <a:spLocks noGrp="1"/>
          </p:cNvSpPr>
          <p:nvPr>
            <p:ph type="ctrTitle"/>
          </p:nvPr>
        </p:nvSpPr>
        <p:spPr>
          <a:xfrm>
            <a:off x="3766457" y="324733"/>
            <a:ext cx="2857156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U-Net Architecture</a:t>
            </a:r>
            <a:endParaRPr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09D112-2006-49BD-ABB7-584D3C47ADC4}"/>
              </a:ext>
            </a:extLst>
          </p:cNvPr>
          <p:cNvSpPr/>
          <p:nvPr/>
        </p:nvSpPr>
        <p:spPr>
          <a:xfrm>
            <a:off x="293893" y="140016"/>
            <a:ext cx="2968172" cy="4863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solidFill>
                  <a:srgbClr val="007B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build_model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input_shape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inputs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Input(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input_shape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c1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8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(inputs)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c1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8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(c1)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p1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MaxPooling2D((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(c1)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c2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(p1)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c2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(c2)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p2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MaxPooling2D((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(c2)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c3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(p2)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c3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(c3)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p3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MaxPooling2D((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(c3)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c4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(p3)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c4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(c4)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p4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MaxPooling2D(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pool_size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(c4)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c5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(p4)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c5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(c5)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p5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MaxPooling2D(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pool_size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(c5)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c55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128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(p5)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c55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128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(c55)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u6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Conv2DTranspose(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strides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(c55)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u6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concatenate([u6, c5])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c6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(u6)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c6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(c6)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u71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Conv2DTranspose(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strides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(c6)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u71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concatenate([u71, c4])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c71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(u71)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c61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(c71)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u7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Conv2DTranspose(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strides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(c61)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u7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concatenate([u7, c3])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c7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(u7)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c7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(c7)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u8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Conv2DTranspose(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strides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(c7)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u8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concatenate([u8, c2])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c8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(u8)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c8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16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(c8)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u9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Conv2DTranspose(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8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strides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(c8)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u9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concatenate([u9, c1], axis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c9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8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(u9)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c9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8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 err="1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elu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padding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'same'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(c9)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outputs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Conv2D(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(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activation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BB232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'sigmoid'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(c9)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model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Model(inputs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[inputs], outputs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[outputs])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adam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Adam(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learning_rate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0.001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model</a:t>
            </a:r>
            <a:r>
              <a:rPr lang="en-CA" sz="500" dirty="0" err="1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compile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(optimizer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adam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loss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bce_dice_loss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metrics</a:t>
            </a:r>
            <a:r>
              <a:rPr lang="en-CA" sz="500" dirty="0">
                <a:solidFill>
                  <a:srgbClr val="055BE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CA" sz="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dice_coef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])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endParaRPr lang="en-CA" sz="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CA" sz="500" dirty="0">
                <a:solidFill>
                  <a:srgbClr val="007B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CA" sz="5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model</a:t>
            </a:r>
            <a:endParaRPr lang="en-CA" sz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2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>
            <a:spLocks noGrp="1"/>
          </p:cNvSpPr>
          <p:nvPr>
            <p:ph type="ctrTitle"/>
          </p:nvPr>
        </p:nvSpPr>
        <p:spPr>
          <a:xfrm>
            <a:off x="7213600" y="129625"/>
            <a:ext cx="1222679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 dirty="0"/>
              <a:t>Training Results and Conclusions</a:t>
            </a:r>
            <a:endParaRPr sz="1050" dirty="0"/>
          </a:p>
        </p:txBody>
      </p:sp>
      <p:sp>
        <p:nvSpPr>
          <p:cNvPr id="413" name="Google Shape;41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body" idx="1"/>
          </p:nvPr>
        </p:nvSpPr>
        <p:spPr>
          <a:xfrm>
            <a:off x="628982" y="1164985"/>
            <a:ext cx="3943017" cy="1092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050" dirty="0"/>
              <a:t>Trained over 7 epochs, a final train dice coefficient of 0.6885 and validation dice coefficient of 0.6868 was registered</a:t>
            </a:r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050" dirty="0"/>
              <a:t>Masks for test images generated using this model’s weights: please find attached </a:t>
            </a:r>
            <a:r>
              <a:rPr lang="en-US" sz="1050" i="1" dirty="0"/>
              <a:t>submission.xlsx </a:t>
            </a:r>
            <a:r>
              <a:rPr lang="en-US" sz="1050" dirty="0"/>
              <a:t>file</a:t>
            </a:r>
          </a:p>
        </p:txBody>
      </p:sp>
      <p:sp>
        <p:nvSpPr>
          <p:cNvPr id="417" name="Google Shape;417;p30"/>
          <p:cNvSpPr txBox="1">
            <a:spLocks noGrp="1"/>
          </p:cNvSpPr>
          <p:nvPr>
            <p:ph type="ctrTitle"/>
          </p:nvPr>
        </p:nvSpPr>
        <p:spPr>
          <a:xfrm>
            <a:off x="628983" y="781933"/>
            <a:ext cx="2857156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Training Results</a:t>
            </a:r>
            <a:endParaRPr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C03608-2FCC-4024-93F3-A6278C7F0012}"/>
              </a:ext>
            </a:extLst>
          </p:cNvPr>
          <p:cNvGrpSpPr>
            <a:grpSpLocks noChangeAspect="1"/>
          </p:cNvGrpSpPr>
          <p:nvPr/>
        </p:nvGrpSpPr>
        <p:grpSpPr>
          <a:xfrm>
            <a:off x="4978676" y="955525"/>
            <a:ext cx="3536341" cy="2810931"/>
            <a:chOff x="0" y="0"/>
            <a:chExt cx="4171950" cy="3316158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CC8155A8-D14E-47B8-8535-F666768D1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171950" cy="2884805"/>
            </a:xfrm>
            <a:prstGeom prst="rect">
              <a:avLst/>
            </a:prstGeom>
          </p:spPr>
        </p:pic>
        <p:sp>
          <p:nvSpPr>
            <p:cNvPr id="9" name="Text Box 28">
              <a:extLst>
                <a:ext uri="{FF2B5EF4-FFF2-40B4-BE49-F238E27FC236}">
                  <a16:creationId xmlns:a16="http://schemas.microsoft.com/office/drawing/2014/main" id="{5FFBDD05-DF4B-426E-8102-2F96AF62EE3D}"/>
                </a:ext>
              </a:extLst>
            </p:cNvPr>
            <p:cNvSpPr txBox="1"/>
            <p:nvPr/>
          </p:nvSpPr>
          <p:spPr>
            <a:xfrm>
              <a:off x="0" y="2943225"/>
              <a:ext cx="4171950" cy="37293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Dice coefficients for the training and the validation datasets, over each epoch</a:t>
              </a:r>
            </a:p>
          </p:txBody>
        </p:sp>
      </p:grpSp>
      <p:sp>
        <p:nvSpPr>
          <p:cNvPr id="10" name="Google Shape;414;p30">
            <a:extLst>
              <a:ext uri="{FF2B5EF4-FFF2-40B4-BE49-F238E27FC236}">
                <a16:creationId xmlns:a16="http://schemas.microsoft.com/office/drawing/2014/main" id="{735067A4-C2E9-4384-A196-C48FBAF48ECF}"/>
              </a:ext>
            </a:extLst>
          </p:cNvPr>
          <p:cNvSpPr txBox="1">
            <a:spLocks/>
          </p:cNvSpPr>
          <p:nvPr/>
        </p:nvSpPr>
        <p:spPr>
          <a:xfrm>
            <a:off x="628982" y="2990402"/>
            <a:ext cx="4095417" cy="151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CA" sz="1050" dirty="0"/>
              <a:t>Number of nodes per layer could be doubled, thus increasing resolution of trained weights</a:t>
            </a:r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CA" sz="1050" dirty="0"/>
              <a:t>Another convolution and corresponding deconvolution layer can be added</a:t>
            </a:r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CA" sz="1050" dirty="0"/>
              <a:t>A train-test split more representative of the defect distribution could have improved model accuracy</a:t>
            </a:r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050" dirty="0"/>
              <a:t>Train images over other architectures like FCNs, FPN, </a:t>
            </a:r>
            <a:r>
              <a:rPr lang="en-US" sz="1050" dirty="0" err="1"/>
              <a:t>ParseNet</a:t>
            </a:r>
            <a:r>
              <a:rPr lang="en-US" sz="1050" dirty="0"/>
              <a:t>, Mask R-CNN, </a:t>
            </a:r>
            <a:r>
              <a:rPr lang="en-US" sz="1050" dirty="0" err="1"/>
              <a:t>EncNet</a:t>
            </a:r>
            <a:r>
              <a:rPr lang="en-US" sz="1050" dirty="0"/>
              <a:t> etc.</a:t>
            </a:r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</a:pPr>
            <a:endParaRPr lang="en-US" sz="1050" dirty="0"/>
          </a:p>
        </p:txBody>
      </p:sp>
      <p:sp>
        <p:nvSpPr>
          <p:cNvPr id="11" name="Google Shape;417;p30">
            <a:extLst>
              <a:ext uri="{FF2B5EF4-FFF2-40B4-BE49-F238E27FC236}">
                <a16:creationId xmlns:a16="http://schemas.microsoft.com/office/drawing/2014/main" id="{D19A5E03-C0D1-45B0-959A-835120F57EB1}"/>
              </a:ext>
            </a:extLst>
          </p:cNvPr>
          <p:cNvSpPr txBox="1">
            <a:spLocks/>
          </p:cNvSpPr>
          <p:nvPr/>
        </p:nvSpPr>
        <p:spPr>
          <a:xfrm>
            <a:off x="628983" y="2341520"/>
            <a:ext cx="2857156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CA" sz="1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50673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406" name="Google Shape;406;p29"/>
          <p:cNvSpPr txBox="1">
            <a:spLocks noGrp="1"/>
          </p:cNvSpPr>
          <p:nvPr>
            <p:ph type="subTitle" idx="1"/>
          </p:nvPr>
        </p:nvSpPr>
        <p:spPr>
          <a:xfrm>
            <a:off x="3825000" y="1963975"/>
            <a:ext cx="47352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FDF3E5"/>
              </a:buClr>
              <a:buSzPts val="1200"/>
              <a:buFont typeface="Josefin Slab SemiBold"/>
              <a:buChar char="◂"/>
            </a:pPr>
            <a:endParaRPr lang="es" dirty="0">
              <a:solidFill>
                <a:srgbClr val="FDF3E5"/>
              </a:solidFill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FDF3E5"/>
              </a:buClr>
              <a:buSzPts val="1200"/>
              <a:buFont typeface="Josefin Slab SemiBold"/>
              <a:buChar char="◂"/>
            </a:pPr>
            <a:r>
              <a:rPr lang="es" dirty="0"/>
              <a:t>Ment</a:t>
            </a:r>
            <a:r>
              <a:rPr lang="en-CA" dirty="0"/>
              <a:t>or guidance and support by </a:t>
            </a:r>
            <a:r>
              <a:rPr lang="en-CA" dirty="0" err="1"/>
              <a:t>Dipanjan</a:t>
            </a:r>
            <a:r>
              <a:rPr lang="en-CA" dirty="0"/>
              <a:t> Sarkar</a:t>
            </a: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FDF3E5"/>
              </a:buClr>
              <a:buSzPts val="1200"/>
              <a:buFont typeface="Josefin Slab SemiBold"/>
              <a:buChar char="◂"/>
            </a:pPr>
            <a:r>
              <a:rPr lang="en-CA" dirty="0"/>
              <a:t>Dataset by Kaggle, Inc.</a:t>
            </a: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FDF3E5"/>
              </a:buClr>
              <a:buSzPts val="1200"/>
              <a:buFont typeface="Josefin Slab SemiBold"/>
              <a:buChar char="◂"/>
            </a:pPr>
            <a:r>
              <a:rPr lang="es" dirty="0">
                <a:solidFill>
                  <a:srgbClr val="FDF3E5"/>
                </a:solidFill>
              </a:rPr>
              <a:t>Presentation template by </a:t>
            </a:r>
            <a:r>
              <a:rPr lang="es" dirty="0">
                <a:solidFill>
                  <a:srgbClr val="338987"/>
                </a:solidFill>
                <a:highlight>
                  <a:srgbClr val="FFB8A5"/>
                </a:highlight>
                <a:uFill>
                  <a:noFill/>
                </a:uFill>
                <a:hlinkClick r:id="rId4"/>
              </a:rPr>
              <a:t>Slidesgo</a:t>
            </a:r>
            <a:endParaRPr dirty="0">
              <a:solidFill>
                <a:srgbClr val="338987"/>
              </a:solidFill>
              <a:highlight>
                <a:srgbClr val="FFB8A5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Font typeface="Josefin Slab SemiBold"/>
              <a:buChar char="◂"/>
            </a:pPr>
            <a:r>
              <a:rPr lang="es" dirty="0">
                <a:solidFill>
                  <a:srgbClr val="FDF3E5"/>
                </a:solidFill>
              </a:rPr>
              <a:t>Icons by </a:t>
            </a:r>
            <a:r>
              <a:rPr lang="es" dirty="0">
                <a:solidFill>
                  <a:srgbClr val="338987"/>
                </a:solidFill>
                <a:highlight>
                  <a:srgbClr val="FFB8A5"/>
                </a:highlight>
                <a:uFill>
                  <a:noFill/>
                </a:uFill>
                <a:hlinkClick r:id="rId5"/>
              </a:rPr>
              <a:t>Flaticon</a:t>
            </a:r>
            <a:endParaRPr dirty="0">
              <a:solidFill>
                <a:srgbClr val="338987"/>
              </a:solidFill>
              <a:highlight>
                <a:srgbClr val="FFB8A5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Font typeface="Josefin Slab SemiBold"/>
              <a:buChar char="◂"/>
            </a:pPr>
            <a:r>
              <a:rPr lang="es" dirty="0">
                <a:solidFill>
                  <a:srgbClr val="FDF3E5"/>
                </a:solidFill>
              </a:rPr>
              <a:t>Infographics by </a:t>
            </a:r>
            <a:r>
              <a:rPr lang="es" dirty="0">
                <a:solidFill>
                  <a:srgbClr val="338987"/>
                </a:solidFill>
                <a:highlight>
                  <a:srgbClr val="FFB8A5"/>
                </a:highlight>
                <a:uFill>
                  <a:noFill/>
                </a:uFill>
                <a:hlinkClick r:id="rId6"/>
              </a:rPr>
              <a:t>Freepik</a:t>
            </a:r>
            <a:endParaRPr dirty="0">
              <a:solidFill>
                <a:srgbClr val="338987"/>
              </a:solidFill>
              <a:highlight>
                <a:srgbClr val="FFB8A5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Font typeface="Josefin Slab SemiBold"/>
              <a:buChar char="◂"/>
            </a:pPr>
            <a:r>
              <a:rPr lang="es" dirty="0">
                <a:solidFill>
                  <a:srgbClr val="FDF3E5"/>
                </a:solidFill>
              </a:rPr>
              <a:t>Images created by Freepik</a:t>
            </a:r>
            <a:endParaRPr dirty="0">
              <a:solidFill>
                <a:srgbClr val="FDF3E5"/>
              </a:solidFill>
            </a:endParaRPr>
          </a:p>
        </p:txBody>
      </p:sp>
      <p:sp>
        <p:nvSpPr>
          <p:cNvPr id="407" name="Google Shape;407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ctrTitle" idx="6"/>
          </p:nvPr>
        </p:nvSpPr>
        <p:spPr>
          <a:xfrm>
            <a:off x="2602214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dirty="0"/>
              <a:t>U-Net Architecture</a:t>
            </a:r>
            <a:endParaRPr sz="1100" dirty="0"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7"/>
          </p:nvPr>
        </p:nvSpPr>
        <p:spPr>
          <a:xfrm>
            <a:off x="2602213" y="43315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dirty="0"/>
              <a:t>Model Development</a:t>
            </a:r>
            <a:endParaRPr dirty="0"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8"/>
          </p:nvPr>
        </p:nvSpPr>
        <p:spPr>
          <a:xfrm>
            <a:off x="2602224" y="35689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31" name="Google Shape;131;p17"/>
          <p:cNvSpPr txBox="1">
            <a:spLocks noGrp="1"/>
          </p:cNvSpPr>
          <p:nvPr>
            <p:ph type="ctrTitle" idx="15"/>
          </p:nvPr>
        </p:nvSpPr>
        <p:spPr>
          <a:xfrm>
            <a:off x="7334128" y="129625"/>
            <a:ext cx="11022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sz="3600"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ctrTitle"/>
          </p:nvPr>
        </p:nvSpPr>
        <p:spPr>
          <a:xfrm>
            <a:off x="2602214" y="870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Objectives</a:t>
            </a:r>
            <a:endParaRPr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2602213" y="12851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dirty="0"/>
              <a:t>Introduction &amp; Problem Statement</a:t>
            </a:r>
            <a:endParaRPr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2602224" y="5206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35" name="Google Shape;135;p17"/>
          <p:cNvSpPr txBox="1">
            <a:spLocks noGrp="1"/>
          </p:cNvSpPr>
          <p:nvPr>
            <p:ph type="ctrTitle" idx="3"/>
          </p:nvPr>
        </p:nvSpPr>
        <p:spPr>
          <a:xfrm>
            <a:off x="4899589" y="8667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EDA &amp; Image Segmentation</a:t>
            </a:r>
            <a:endParaRPr dirty="0"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4"/>
          </p:nvPr>
        </p:nvSpPr>
        <p:spPr>
          <a:xfrm>
            <a:off x="4899584" y="12798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Exploratory Data Analysis &amp; Metrics for Evaluation</a:t>
            </a:r>
            <a:endParaRPr dirty="0"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5"/>
          </p:nvPr>
        </p:nvSpPr>
        <p:spPr>
          <a:xfrm>
            <a:off x="4899599" y="5172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38" name="Google Shape;138;p17"/>
          <p:cNvSpPr txBox="1">
            <a:spLocks noGrp="1"/>
          </p:cNvSpPr>
          <p:nvPr>
            <p:ph type="ctrTitle" idx="9"/>
          </p:nvPr>
        </p:nvSpPr>
        <p:spPr>
          <a:xfrm>
            <a:off x="4899588" y="3918425"/>
            <a:ext cx="243453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Training Results &amp; </a:t>
            </a:r>
            <a:r>
              <a:rPr lang="es" dirty="0"/>
              <a:t>Conclusions</a:t>
            </a:r>
            <a:endParaRPr dirty="0"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3"/>
          </p:nvPr>
        </p:nvSpPr>
        <p:spPr>
          <a:xfrm>
            <a:off x="4899588" y="4333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Conclusions &amp; Future Work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17"/>
          <p:cNvSpPr txBox="1">
            <a:spLocks noGrp="1"/>
          </p:cNvSpPr>
          <p:nvPr>
            <p:ph type="title" idx="14"/>
          </p:nvPr>
        </p:nvSpPr>
        <p:spPr>
          <a:xfrm>
            <a:off x="4899599" y="35689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142" name="Google Shape;142;p17"/>
          <p:cNvSpPr/>
          <p:nvPr/>
        </p:nvSpPr>
        <p:spPr>
          <a:xfrm>
            <a:off x="0" y="2021470"/>
            <a:ext cx="9144000" cy="1045500"/>
          </a:xfrm>
          <a:prstGeom prst="rect">
            <a:avLst/>
          </a:prstGeom>
          <a:solidFill>
            <a:srgbClr val="FDF3E5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D5302-4031-40D5-92A5-E57D3376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0" r="3099"/>
          <a:stretch/>
        </p:blipFill>
        <p:spPr>
          <a:xfrm>
            <a:off x="0" y="2150994"/>
            <a:ext cx="9144000" cy="7831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/>
          <p:nvPr/>
        </p:nvSpPr>
        <p:spPr>
          <a:xfrm>
            <a:off x="-50" y="0"/>
            <a:ext cx="9144000" cy="1045500"/>
          </a:xfrm>
          <a:prstGeom prst="rect">
            <a:avLst/>
          </a:prstGeom>
          <a:solidFill>
            <a:srgbClr val="FDF3E5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rgbClr val="FFB8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rgbClr val="FDF3E5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Introduction</a:t>
            </a:r>
            <a:endParaRPr dirty="0"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1927525" y="1725917"/>
            <a:ext cx="5293105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/>
              <a:t>The </a:t>
            </a:r>
            <a:r>
              <a:rPr lang="en-US" sz="1200" dirty="0" err="1"/>
              <a:t>Severstal</a:t>
            </a:r>
            <a:r>
              <a:rPr lang="en-US" sz="1200" dirty="0"/>
              <a:t> steel defects detection task is to localize and classify surface defects on a steel sheet. Flat sheet steel production is quite delicate. </a:t>
            </a:r>
          </a:p>
          <a:p>
            <a:pPr marL="0" lvl="0" indent="0"/>
            <a:endParaRPr lang="en-US" sz="1200" dirty="0"/>
          </a:p>
          <a:p>
            <a:pPr marL="0" lvl="0" indent="0"/>
            <a:r>
              <a:rPr lang="en-US" sz="1200" dirty="0"/>
              <a:t>Throughout the processes of heating and rolling, drying and cutting, several machines are in contact with the steel, and hence introduce a variety of defects on the surface. </a:t>
            </a:r>
            <a:r>
              <a:rPr lang="en-US" sz="1200" dirty="0" err="1"/>
              <a:t>Severstal</a:t>
            </a:r>
            <a:r>
              <a:rPr lang="en-US" sz="1200" dirty="0"/>
              <a:t> uses images from high frequency cameras to power a defect detection algorithm, and are continuously improving industrial algorithms using deep learning techniques.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>
            <a:spLocks noGrp="1"/>
          </p:cNvSpPr>
          <p:nvPr>
            <p:ph type="ctrTitle"/>
          </p:nvPr>
        </p:nvSpPr>
        <p:spPr>
          <a:xfrm>
            <a:off x="7162800" y="129625"/>
            <a:ext cx="127348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Problem Statement</a:t>
            </a:r>
            <a:endParaRPr dirty="0"/>
          </a:p>
        </p:txBody>
      </p:sp>
      <p:sp>
        <p:nvSpPr>
          <p:cNvPr id="413" name="Google Shape;41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 dirty="0"/>
          </a:p>
        </p:txBody>
      </p:sp>
      <p:sp>
        <p:nvSpPr>
          <p:cNvPr id="414" name="Google Shape;414;p30"/>
          <p:cNvSpPr txBox="1">
            <a:spLocks noGrp="1"/>
          </p:cNvSpPr>
          <p:nvPr>
            <p:ph type="body" idx="1"/>
          </p:nvPr>
        </p:nvSpPr>
        <p:spPr>
          <a:xfrm>
            <a:off x="642050" y="3037037"/>
            <a:ext cx="5308200" cy="7954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Bef>
                <a:spcPts val="3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The following code has been completed with the help of </a:t>
            </a:r>
            <a:r>
              <a:rPr lang="en-US" dirty="0" err="1"/>
              <a:t>xhlulu’s</a:t>
            </a:r>
            <a:r>
              <a:rPr lang="en-US" dirty="0"/>
              <a:t> boilerplate code (</a:t>
            </a:r>
            <a:r>
              <a:rPr lang="en-US" dirty="0" err="1"/>
              <a:t>xhlulu</a:t>
            </a:r>
            <a:r>
              <a:rPr lang="en-US" dirty="0"/>
              <a:t>, 2019): The author graciously shared their work on public Kaggle kernels, and I was able to fork off of their work and introduce many of my own concepts. 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16" name="Google Shape;416;p30"/>
          <p:cNvSpPr txBox="1">
            <a:spLocks noGrp="1"/>
          </p:cNvSpPr>
          <p:nvPr>
            <p:ph type="body" idx="1"/>
          </p:nvPr>
        </p:nvSpPr>
        <p:spPr>
          <a:xfrm>
            <a:off x="642049" y="1101282"/>
            <a:ext cx="5493051" cy="593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  <a:buNone/>
            </a:pPr>
            <a:r>
              <a:rPr lang="en-CA" dirty="0"/>
              <a:t>To correctly segment by pixels and classify the 4 types of defects found in the steel sheets images. </a:t>
            </a:r>
            <a:endParaRPr dirty="0"/>
          </a:p>
        </p:txBody>
      </p:sp>
      <p:sp>
        <p:nvSpPr>
          <p:cNvPr id="417" name="Google Shape;417;p30"/>
          <p:cNvSpPr txBox="1">
            <a:spLocks noGrp="1"/>
          </p:cNvSpPr>
          <p:nvPr>
            <p:ph type="ctrTitle"/>
          </p:nvPr>
        </p:nvSpPr>
        <p:spPr>
          <a:xfrm>
            <a:off x="642050" y="2528484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Acknowledgement</a:t>
            </a:r>
            <a:endParaRPr sz="1400" dirty="0"/>
          </a:p>
        </p:txBody>
      </p:sp>
      <p:sp>
        <p:nvSpPr>
          <p:cNvPr id="10" name="Google Shape;417;p30">
            <a:extLst>
              <a:ext uri="{FF2B5EF4-FFF2-40B4-BE49-F238E27FC236}">
                <a16:creationId xmlns:a16="http://schemas.microsoft.com/office/drawing/2014/main" id="{86005278-4AC0-49AE-B336-B63D1287FA6A}"/>
              </a:ext>
            </a:extLst>
          </p:cNvPr>
          <p:cNvSpPr txBox="1">
            <a:spLocks/>
          </p:cNvSpPr>
          <p:nvPr/>
        </p:nvSpPr>
        <p:spPr>
          <a:xfrm>
            <a:off x="642050" y="700799"/>
            <a:ext cx="28668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CA" sz="1400" dirty="0"/>
              <a:t>Problem Statement</a:t>
            </a:r>
          </a:p>
        </p:txBody>
      </p:sp>
      <p:sp>
        <p:nvSpPr>
          <p:cNvPr id="11" name="Google Shape;417;p30">
            <a:extLst>
              <a:ext uri="{FF2B5EF4-FFF2-40B4-BE49-F238E27FC236}">
                <a16:creationId xmlns:a16="http://schemas.microsoft.com/office/drawing/2014/main" id="{1FFDE10A-A9C8-44C1-BB36-6B9B24C84260}"/>
              </a:ext>
            </a:extLst>
          </p:cNvPr>
          <p:cNvSpPr txBox="1">
            <a:spLocks/>
          </p:cNvSpPr>
          <p:nvPr/>
        </p:nvSpPr>
        <p:spPr>
          <a:xfrm>
            <a:off x="642050" y="1614301"/>
            <a:ext cx="28668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CA" sz="1400" dirty="0"/>
              <a:t>Methodology</a:t>
            </a:r>
          </a:p>
        </p:txBody>
      </p:sp>
      <p:sp>
        <p:nvSpPr>
          <p:cNvPr id="12" name="Google Shape;416;p30">
            <a:extLst>
              <a:ext uri="{FF2B5EF4-FFF2-40B4-BE49-F238E27FC236}">
                <a16:creationId xmlns:a16="http://schemas.microsoft.com/office/drawing/2014/main" id="{DD18C305-FD16-43D9-9250-4A770A7ADD8E}"/>
              </a:ext>
            </a:extLst>
          </p:cNvPr>
          <p:cNvSpPr txBox="1">
            <a:spLocks/>
          </p:cNvSpPr>
          <p:nvPr/>
        </p:nvSpPr>
        <p:spPr>
          <a:xfrm>
            <a:off x="642050" y="2010998"/>
            <a:ext cx="5493051" cy="59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Bef>
                <a:spcPts val="300"/>
              </a:spcBef>
              <a:buClr>
                <a:schemeClr val="dk1"/>
              </a:buClr>
              <a:buSzPts val="1100"/>
              <a:buFont typeface="Josefin Slab SemiBold"/>
              <a:buNone/>
            </a:pPr>
            <a:r>
              <a:rPr lang="en-US" dirty="0"/>
              <a:t>Create convolutional neural network (CNN) architecture used for image segmentation tasks, fit training images and check against the target metrics.</a:t>
            </a:r>
          </a:p>
        </p:txBody>
      </p:sp>
      <p:sp>
        <p:nvSpPr>
          <p:cNvPr id="13" name="Google Shape;414;p30">
            <a:extLst>
              <a:ext uri="{FF2B5EF4-FFF2-40B4-BE49-F238E27FC236}">
                <a16:creationId xmlns:a16="http://schemas.microsoft.com/office/drawing/2014/main" id="{AADA3907-CFC3-4E31-90BB-62CA1FF36A1F}"/>
              </a:ext>
            </a:extLst>
          </p:cNvPr>
          <p:cNvSpPr txBox="1">
            <a:spLocks/>
          </p:cNvSpPr>
          <p:nvPr/>
        </p:nvSpPr>
        <p:spPr>
          <a:xfrm>
            <a:off x="642048" y="4265505"/>
            <a:ext cx="7794231" cy="5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Bef>
                <a:spcPts val="300"/>
              </a:spcBef>
              <a:buClr>
                <a:schemeClr val="dk1"/>
              </a:buClr>
              <a:buSzPts val="1100"/>
              <a:buNone/>
            </a:pPr>
            <a:r>
              <a:rPr lang="en-US" sz="900" dirty="0" err="1"/>
              <a:t>xhlulu</a:t>
            </a:r>
            <a:r>
              <a:rPr lang="en-US" sz="900" dirty="0"/>
              <a:t>. (2019). </a:t>
            </a:r>
            <a:r>
              <a:rPr lang="en-US" sz="900" i="1" dirty="0" err="1"/>
              <a:t>Severstal</a:t>
            </a:r>
            <a:r>
              <a:rPr lang="en-US" sz="900" i="1" dirty="0"/>
              <a:t>: Simple </a:t>
            </a:r>
            <a:r>
              <a:rPr lang="en-US" sz="900" i="1" dirty="0" err="1"/>
              <a:t>Keras</a:t>
            </a:r>
            <a:r>
              <a:rPr lang="en-US" sz="900" i="1" dirty="0"/>
              <a:t> U-Net Boilerplate</a:t>
            </a:r>
            <a:r>
              <a:rPr lang="en-US" sz="900" dirty="0"/>
              <a:t>. (Kaggle ) Retrieved 08 05, 2019, from https://www.kaggle.com/xhlulu/severstal-simple-keras-u-net-boilerplate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0258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>
            <a:off x="501039" y="2606875"/>
            <a:ext cx="2114100" cy="2294700"/>
          </a:xfrm>
          <a:prstGeom prst="rect">
            <a:avLst/>
          </a:prstGeom>
          <a:solidFill>
            <a:srgbClr val="338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A97"/>
              </a:solidFill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3514975" y="2606875"/>
            <a:ext cx="2114100" cy="2294700"/>
          </a:xfrm>
          <a:prstGeom prst="rect">
            <a:avLst/>
          </a:prstGeom>
          <a:solidFill>
            <a:srgbClr val="338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6536561" y="2606875"/>
            <a:ext cx="2114100" cy="2294700"/>
          </a:xfrm>
          <a:prstGeom prst="rect">
            <a:avLst/>
          </a:prstGeom>
          <a:solidFill>
            <a:srgbClr val="338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A97"/>
              </a:solidFill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64909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" sz="1100" dirty="0">
                <a:solidFill>
                  <a:srgbClr val="FDF3E5"/>
                </a:solidFill>
              </a:rPr>
              <a:t>12568 </a:t>
            </a:r>
            <a:r>
              <a:rPr lang="en-CA" sz="1100" dirty="0">
                <a:solidFill>
                  <a:srgbClr val="FDF3E5"/>
                </a:solidFill>
              </a:rPr>
              <a:t>images with 4 defects each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256 x 1600 pixels each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sz="1100" dirty="0">
                <a:solidFill>
                  <a:srgbClr val="FDF3E5"/>
                </a:solidFill>
              </a:rPr>
              <a:t>Labels include run-length encoded (RLE) image masks</a:t>
            </a:r>
            <a:endParaRPr sz="1100" dirty="0">
              <a:solidFill>
                <a:srgbClr val="FDF3E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Google Shape;181;p20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6684611" y="3467273"/>
                <a:ext cx="1818000" cy="99058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/>
                <a:r>
                  <a:rPr lang="en-CA" sz="1000" dirty="0"/>
                  <a:t>Sorensen-Dice coefficient: used to gauge similarity of two samples – X = predicted pixel set; Y = the ground truth</a:t>
                </a:r>
              </a:p>
              <a:p>
                <a:pPr marL="171450" lvl="0" indent="-171450">
                  <a:buFontTx/>
                  <a:buChar char="-"/>
                </a:pPr>
                <a:endParaRPr lang="en-CA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/>
                          </m:ctrlPr>
                        </m:fPr>
                        <m:num>
                          <m:r>
                            <a:rPr lang="en-CA" i="1"/>
                            <m:t>2∗| </m:t>
                          </m:r>
                          <m:r>
                            <a:rPr lang="en-CA" i="1"/>
                            <m:t>𝑋</m:t>
                          </m:r>
                          <m:r>
                            <a:rPr lang="en-CA" i="1"/>
                            <m:t> ∩</m:t>
                          </m:r>
                          <m:r>
                            <a:rPr lang="en-CA" i="1"/>
                            <m:t>𝑌</m:t>
                          </m:r>
                          <m:r>
                            <a:rPr lang="en-CA" i="1"/>
                            <m:t> 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CA" i="1"/>
                              </m:ctrlPr>
                            </m:dPr>
                            <m:e>
                              <m:r>
                                <a:rPr lang="en-CA" i="1"/>
                                <m:t> </m:t>
                              </m:r>
                              <m:r>
                                <a:rPr lang="en-CA" i="1"/>
                                <m:t>𝑋</m:t>
                              </m:r>
                              <m:r>
                                <a:rPr lang="en-CA" i="1"/>
                                <m:t> </m:t>
                              </m:r>
                            </m:e>
                          </m:d>
                          <m:r>
                            <a:rPr lang="en-CA" i="1"/>
                            <m:t>+| </m:t>
                          </m:r>
                          <m:r>
                            <a:rPr lang="en-CA" i="1"/>
                            <m:t>𝑌</m:t>
                          </m:r>
                          <m:r>
                            <a:rPr lang="en-CA" i="1"/>
                            <m:t> |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pPr marL="171450" lvl="0" indent="-171450">
                  <a:buFontTx/>
                  <a:buChar char="-"/>
                </a:pPr>
                <a:endParaRPr sz="1100" dirty="0">
                  <a:solidFill>
                    <a:srgbClr val="FDF3E5"/>
                  </a:solidFill>
                </a:endParaRPr>
              </a:p>
            </p:txBody>
          </p:sp>
        </mc:Choice>
        <mc:Fallback>
          <p:sp>
            <p:nvSpPr>
              <p:cNvPr id="181" name="Google Shape;181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6684611" y="3467273"/>
                <a:ext cx="1818000" cy="990582"/>
              </a:xfrm>
              <a:prstGeom prst="rect">
                <a:avLst/>
              </a:prstGeom>
              <a:blipFill>
                <a:blip r:embed="rId3"/>
                <a:stretch>
                  <a:fillRect r="-671" b="-296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Google Shape;182;p20"/>
          <p:cNvSpPr txBox="1">
            <a:spLocks noGrp="1"/>
          </p:cNvSpPr>
          <p:nvPr>
            <p:ph type="subTitle" idx="4"/>
          </p:nvPr>
        </p:nvSpPr>
        <p:spPr>
          <a:xfrm>
            <a:off x="366684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dirty="0"/>
              <a:t>'1 3 10 5' implies pixels 1,2,3,10,11,12,13,14 are to be included in the mask. </a:t>
            </a:r>
            <a:endParaRPr sz="1100" dirty="0"/>
          </a:p>
        </p:txBody>
      </p:sp>
      <p:sp>
        <p:nvSpPr>
          <p:cNvPr id="183" name="Google Shape;183;p20"/>
          <p:cNvSpPr txBox="1">
            <a:spLocks noGrp="1"/>
          </p:cNvSpPr>
          <p:nvPr>
            <p:ph type="ctrTitle" idx="6"/>
          </p:nvPr>
        </p:nvSpPr>
        <p:spPr>
          <a:xfrm>
            <a:off x="7292928" y="129625"/>
            <a:ext cx="11433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Dataset Description</a:t>
            </a:r>
            <a:endParaRPr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 dirty="0"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7436333" y="2962901"/>
            <a:ext cx="301205" cy="299070"/>
            <a:chOff x="890400" y="4399350"/>
            <a:chExt cx="486600" cy="483150"/>
          </a:xfrm>
        </p:grpSpPr>
        <p:sp>
          <p:nvSpPr>
            <p:cNvPr id="186" name="Google Shape;186;p20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FD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FD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FD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89" name="Google Shape;189;p20"/>
          <p:cNvSpPr/>
          <p:nvPr/>
        </p:nvSpPr>
        <p:spPr>
          <a:xfrm>
            <a:off x="4426321" y="2998562"/>
            <a:ext cx="299054" cy="227761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FDF3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190" name="Google Shape;190;p20"/>
          <p:cNvGrpSpPr/>
          <p:nvPr/>
        </p:nvGrpSpPr>
        <p:grpSpPr>
          <a:xfrm>
            <a:off x="1408676" y="2962911"/>
            <a:ext cx="299054" cy="299054"/>
            <a:chOff x="892750" y="4993750"/>
            <a:chExt cx="483125" cy="483125"/>
          </a:xfrm>
        </p:grpSpPr>
        <p:sp>
          <p:nvSpPr>
            <p:cNvPr id="191" name="Google Shape;191;p20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D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FD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FD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248442" y="326981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FDF3E5"/>
                </a:solidFill>
              </a:rPr>
              <a:t>Training Data</a:t>
            </a:r>
            <a:endParaRPr sz="1400" dirty="0">
              <a:solidFill>
                <a:srgbClr val="FDF3E5"/>
              </a:solidFill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ctrTitle" idx="3"/>
          </p:nvPr>
        </p:nvSpPr>
        <p:spPr>
          <a:xfrm>
            <a:off x="6276918" y="326981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Evaluation Metric</a:t>
            </a:r>
            <a:endParaRPr sz="1400" dirty="0">
              <a:solidFill>
                <a:srgbClr val="FDF3E5"/>
              </a:solidFill>
            </a:endParaRPr>
          </a:p>
        </p:txBody>
      </p:sp>
      <p:sp>
        <p:nvSpPr>
          <p:cNvPr id="196" name="Google Shape;196;p20"/>
          <p:cNvSpPr txBox="1">
            <a:spLocks noGrp="1"/>
          </p:cNvSpPr>
          <p:nvPr>
            <p:ph type="ctrTitle" idx="5"/>
          </p:nvPr>
        </p:nvSpPr>
        <p:spPr>
          <a:xfrm>
            <a:off x="3266192" y="326981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RLE Masks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080699-0F5F-4F20-97B7-11233C5F1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356" y="965407"/>
            <a:ext cx="6081287" cy="1501270"/>
          </a:xfrm>
          <a:prstGeom prst="rect">
            <a:avLst/>
          </a:prstGeom>
        </p:spPr>
      </p:pic>
      <p:sp>
        <p:nvSpPr>
          <p:cNvPr id="30" name="Google Shape;416;p30">
            <a:extLst>
              <a:ext uri="{FF2B5EF4-FFF2-40B4-BE49-F238E27FC236}">
                <a16:creationId xmlns:a16="http://schemas.microsoft.com/office/drawing/2014/main" id="{8E93332E-1347-4E4B-A46E-EC3806D8838E}"/>
              </a:ext>
            </a:extLst>
          </p:cNvPr>
          <p:cNvSpPr txBox="1">
            <a:spLocks/>
          </p:cNvSpPr>
          <p:nvPr/>
        </p:nvSpPr>
        <p:spPr>
          <a:xfrm>
            <a:off x="3744485" y="473036"/>
            <a:ext cx="1961780" cy="59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 algn="ctr">
              <a:spcBef>
                <a:spcPts val="300"/>
              </a:spcBef>
              <a:buClr>
                <a:schemeClr val="dk1"/>
              </a:buClr>
              <a:buSzPts val="1100"/>
              <a:buFont typeface="Josefin Slab SemiBold"/>
              <a:buNone/>
            </a:pPr>
            <a:r>
              <a:rPr lang="en-US" dirty="0"/>
              <a:t>Training data file format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>
            <a:spLocks noGrp="1"/>
          </p:cNvSpPr>
          <p:nvPr>
            <p:ph type="ctrTitle"/>
          </p:nvPr>
        </p:nvSpPr>
        <p:spPr>
          <a:xfrm>
            <a:off x="7162800" y="129625"/>
            <a:ext cx="127348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Problem Statement</a:t>
            </a:r>
            <a:endParaRPr dirty="0"/>
          </a:p>
        </p:txBody>
      </p:sp>
      <p:sp>
        <p:nvSpPr>
          <p:cNvPr id="413" name="Google Shape;41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 dirty="0"/>
          </a:p>
        </p:txBody>
      </p:sp>
      <p:sp>
        <p:nvSpPr>
          <p:cNvPr id="416" name="Google Shape;416;p30"/>
          <p:cNvSpPr txBox="1">
            <a:spLocks noGrp="1"/>
          </p:cNvSpPr>
          <p:nvPr>
            <p:ph type="body" idx="1"/>
          </p:nvPr>
        </p:nvSpPr>
        <p:spPr>
          <a:xfrm>
            <a:off x="4746170" y="1315749"/>
            <a:ext cx="3899739" cy="22112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CA" dirty="0"/>
              <a:t>Built using OpenCV library and </a:t>
            </a:r>
            <a:r>
              <a:rPr lang="en-CA" dirty="0" err="1"/>
              <a:t>viridis</a:t>
            </a:r>
            <a:r>
              <a:rPr lang="en-CA" dirty="0"/>
              <a:t> color scheme</a:t>
            </a:r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CA" dirty="0"/>
              <a:t>Images on the left are original</a:t>
            </a:r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CA" dirty="0"/>
              <a:t>Images on the right are images with mask on</a:t>
            </a:r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CA" dirty="0"/>
              <a:t>Color codes for the defects: </a:t>
            </a:r>
          </a:p>
          <a:p>
            <a:pPr marL="171450" indent="-171450" algn="ctr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CA" dirty="0">
                <a:highlight>
                  <a:srgbClr val="00FF00"/>
                </a:highlight>
              </a:rPr>
              <a:t>1 = green</a:t>
            </a:r>
            <a:r>
              <a:rPr lang="en-CA" dirty="0"/>
              <a:t>, </a:t>
            </a:r>
          </a:p>
          <a:p>
            <a:pPr marL="171450" indent="-171450" algn="ctr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CA" dirty="0">
                <a:highlight>
                  <a:srgbClr val="00FFFF"/>
                </a:highlight>
              </a:rPr>
              <a:t>2 = light blue</a:t>
            </a:r>
            <a:r>
              <a:rPr lang="en-CA" dirty="0"/>
              <a:t>, </a:t>
            </a:r>
          </a:p>
          <a:p>
            <a:pPr marL="171450" indent="-171450" algn="ctr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CA" dirty="0">
                <a:solidFill>
                  <a:schemeClr val="bg1"/>
                </a:solidFill>
                <a:highlight>
                  <a:srgbClr val="000080"/>
                </a:highlight>
              </a:rPr>
              <a:t>3 = dark blue</a:t>
            </a:r>
            <a:r>
              <a:rPr lang="en-CA" dirty="0"/>
              <a:t>, </a:t>
            </a:r>
          </a:p>
          <a:p>
            <a:pPr marL="171450" indent="-171450" algn="ctr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CA" dirty="0">
                <a:highlight>
                  <a:srgbClr val="FFFF00"/>
                </a:highlight>
              </a:rPr>
              <a:t>4 = yellow</a:t>
            </a:r>
            <a:r>
              <a:rPr lang="en-CA" dirty="0"/>
              <a:t>. </a:t>
            </a:r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endParaRPr dirty="0"/>
          </a:p>
        </p:txBody>
      </p:sp>
      <p:sp>
        <p:nvSpPr>
          <p:cNvPr id="10" name="Google Shape;417;p30">
            <a:extLst>
              <a:ext uri="{FF2B5EF4-FFF2-40B4-BE49-F238E27FC236}">
                <a16:creationId xmlns:a16="http://schemas.microsoft.com/office/drawing/2014/main" id="{86005278-4AC0-49AE-B336-B63D1287FA6A}"/>
              </a:ext>
            </a:extLst>
          </p:cNvPr>
          <p:cNvSpPr txBox="1">
            <a:spLocks/>
          </p:cNvSpPr>
          <p:nvPr/>
        </p:nvSpPr>
        <p:spPr>
          <a:xfrm>
            <a:off x="4746171" y="857759"/>
            <a:ext cx="3758406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900"/>
              <a:buFont typeface="Josefin Sans"/>
              <a:buNone/>
              <a:defRPr sz="900" b="1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CA" sz="1400" dirty="0"/>
              <a:t>Image and Mask Visualization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4760EC-D60D-467E-A6A6-05F3FFA66C70}"/>
              </a:ext>
            </a:extLst>
          </p:cNvPr>
          <p:cNvGrpSpPr>
            <a:grpSpLocks noChangeAspect="1"/>
          </p:cNvGrpSpPr>
          <p:nvPr/>
        </p:nvGrpSpPr>
        <p:grpSpPr>
          <a:xfrm>
            <a:off x="639423" y="284938"/>
            <a:ext cx="3899740" cy="4026987"/>
            <a:chOff x="0" y="0"/>
            <a:chExt cx="5941695" cy="61355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11495E-EF63-45CB-B5CA-38C7435CE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1695" cy="5866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37F4D11E-D761-4610-A517-8A38EC22FDF3}"/>
                </a:ext>
              </a:extLst>
            </p:cNvPr>
            <p:cNvSpPr txBox="1"/>
            <p:nvPr/>
          </p:nvSpPr>
          <p:spPr>
            <a:xfrm>
              <a:off x="0" y="5924551"/>
              <a:ext cx="5941695" cy="21101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Original (Left) and Masked Image Subset of the 12568 Steel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10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/>
          <p:nvPr/>
        </p:nvSpPr>
        <p:spPr>
          <a:xfrm>
            <a:off x="587761" y="3182186"/>
            <a:ext cx="3925320" cy="1166400"/>
          </a:xfrm>
          <a:prstGeom prst="rect">
            <a:avLst/>
          </a:prstGeom>
          <a:solidFill>
            <a:srgbClr val="FFB8A5"/>
          </a:solidFill>
          <a:ln w="19050" cap="flat" cmpd="sng">
            <a:solidFill>
              <a:srgbClr val="FFB8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961543" y="3499736"/>
            <a:ext cx="1496181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338987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Defect 3</a:t>
            </a:r>
            <a:endParaRPr dirty="0">
              <a:solidFill>
                <a:srgbClr val="338987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marR="0" lvl="0" indent="0" algn="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CA" sz="900" dirty="0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Percentage of images that have defect 3</a:t>
            </a:r>
            <a:endParaRPr sz="900" dirty="0">
              <a:solidFill>
                <a:srgbClr val="338987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355" name="Google Shape;355;p25"/>
          <p:cNvSpPr txBox="1"/>
          <p:nvPr/>
        </p:nvSpPr>
        <p:spPr>
          <a:xfrm>
            <a:off x="2643112" y="3391036"/>
            <a:ext cx="15531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rPr>
              <a:t>40%</a:t>
            </a:r>
            <a:endParaRPr sz="4800" dirty="0">
              <a:solidFill>
                <a:srgbClr val="338987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587761" y="620536"/>
            <a:ext cx="3143581" cy="24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rPr>
              <a:t>Distribution of Defects and their Areas</a:t>
            </a:r>
            <a:br>
              <a:rPr lang="es" sz="1200" b="1" dirty="0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endParaRPr sz="1200" b="1" dirty="0">
              <a:solidFill>
                <a:srgbClr val="338987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63" name="Google Shape;363;p25"/>
          <p:cNvCxnSpPr>
            <a:cxnSpLocks/>
          </p:cNvCxnSpPr>
          <p:nvPr/>
        </p:nvCxnSpPr>
        <p:spPr>
          <a:xfrm>
            <a:off x="2550421" y="3516136"/>
            <a:ext cx="0" cy="597300"/>
          </a:xfrm>
          <a:prstGeom prst="straightConnector1">
            <a:avLst/>
          </a:prstGeom>
          <a:noFill/>
          <a:ln w="9525" cap="flat" cmpd="sng">
            <a:solidFill>
              <a:srgbClr val="3389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2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416800" y="129625"/>
            <a:ext cx="101960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dirty="0"/>
              <a:t>Exploratory Data</a:t>
            </a:r>
            <a:r>
              <a:rPr lang="es" sz="900" dirty="0"/>
              <a:t> Analysis</a:t>
            </a:r>
            <a:endParaRPr sz="9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9B9C7C-51B4-4CFD-B808-D1D2A44FEB99}"/>
              </a:ext>
            </a:extLst>
          </p:cNvPr>
          <p:cNvGrpSpPr>
            <a:grpSpLocks noChangeAspect="1"/>
          </p:cNvGrpSpPr>
          <p:nvPr/>
        </p:nvGrpSpPr>
        <p:grpSpPr>
          <a:xfrm>
            <a:off x="587761" y="907689"/>
            <a:ext cx="3925320" cy="2067110"/>
            <a:chOff x="0" y="0"/>
            <a:chExt cx="4904740" cy="25828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561B61-DEDD-46BB-A5A4-64808BAFB5B8}"/>
                </a:ext>
              </a:extLst>
            </p:cNvPr>
            <p:cNvGrpSpPr/>
            <p:nvPr/>
          </p:nvGrpSpPr>
          <p:grpSpPr>
            <a:xfrm>
              <a:off x="0" y="0"/>
              <a:ext cx="4904740" cy="2352675"/>
              <a:chOff x="0" y="0"/>
              <a:chExt cx="4904740" cy="2352675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AAA83BC-3243-422E-942A-C5E7EDB77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85775"/>
                <a:ext cx="1362075" cy="1323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5E97A9B-D762-4715-B596-90BD990B5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9700" y="0"/>
                <a:ext cx="3495040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75430E79-A5F1-4076-968B-A3C8357F465C}"/>
                </a:ext>
              </a:extLst>
            </p:cNvPr>
            <p:cNvSpPr txBox="1"/>
            <p:nvPr/>
          </p:nvSpPr>
          <p:spPr>
            <a:xfrm>
              <a:off x="0" y="2409825"/>
              <a:ext cx="4904740" cy="173056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Absolute and Relative Number of Defects in the Dataset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044A72-2FC6-4B20-A770-DC9D56E8BB24}"/>
              </a:ext>
            </a:extLst>
          </p:cNvPr>
          <p:cNvGrpSpPr>
            <a:grpSpLocks noChangeAspect="1"/>
          </p:cNvGrpSpPr>
          <p:nvPr/>
        </p:nvGrpSpPr>
        <p:grpSpPr>
          <a:xfrm>
            <a:off x="4513075" y="1826256"/>
            <a:ext cx="4025882" cy="3200219"/>
            <a:chOff x="0" y="0"/>
            <a:chExt cx="5936615" cy="4719082"/>
          </a:xfrm>
          <a:solidFill>
            <a:srgbClr val="FDF3E5"/>
          </a:solidFill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D1CFA6A-48FE-44AC-9C44-1C6A29C29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36615" cy="4454525"/>
            </a:xfrm>
            <a:prstGeom prst="rect">
              <a:avLst/>
            </a:prstGeom>
            <a:solidFill>
              <a:srgbClr val="FDF3E5"/>
            </a:solidFill>
            <a:ln>
              <a:noFill/>
            </a:ln>
          </p:spPr>
        </p:pic>
        <p:sp>
          <p:nvSpPr>
            <p:cNvPr id="28" name="Text Box 14">
              <a:extLst>
                <a:ext uri="{FF2B5EF4-FFF2-40B4-BE49-F238E27FC236}">
                  <a16:creationId xmlns:a16="http://schemas.microsoft.com/office/drawing/2014/main" id="{8604EE9A-C326-483B-997B-E72BA7AA84A1}"/>
                </a:ext>
              </a:extLst>
            </p:cNvPr>
            <p:cNvSpPr txBox="1"/>
            <p:nvPr/>
          </p:nvSpPr>
          <p:spPr>
            <a:xfrm>
              <a:off x="0" y="4514850"/>
              <a:ext cx="5936615" cy="204232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Total Areas covered by each of the 4 Defects on Log Histogram Distributions</a:t>
              </a:r>
            </a:p>
          </p:txBody>
        </p:sp>
      </p:grpSp>
      <p:sp>
        <p:nvSpPr>
          <p:cNvPr id="30" name="Google Shape;353;p25">
            <a:extLst>
              <a:ext uri="{FF2B5EF4-FFF2-40B4-BE49-F238E27FC236}">
                <a16:creationId xmlns:a16="http://schemas.microsoft.com/office/drawing/2014/main" id="{D00AEA0C-55DC-4AE0-A4FB-CF43ECB0906D}"/>
              </a:ext>
            </a:extLst>
          </p:cNvPr>
          <p:cNvSpPr/>
          <p:nvPr/>
        </p:nvSpPr>
        <p:spPr>
          <a:xfrm>
            <a:off x="4572000" y="866733"/>
            <a:ext cx="3925320" cy="843329"/>
          </a:xfrm>
          <a:prstGeom prst="rect">
            <a:avLst/>
          </a:prstGeom>
          <a:solidFill>
            <a:srgbClr val="FFB8A5"/>
          </a:solidFill>
          <a:ln w="19050" cap="flat" cmpd="sng">
            <a:solidFill>
              <a:srgbClr val="FFB8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31" name="Google Shape;354;p25">
            <a:extLst>
              <a:ext uri="{FF2B5EF4-FFF2-40B4-BE49-F238E27FC236}">
                <a16:creationId xmlns:a16="http://schemas.microsoft.com/office/drawing/2014/main" id="{F33A98FE-DFF7-470A-AA29-E8EB6905CB87}"/>
              </a:ext>
            </a:extLst>
          </p:cNvPr>
          <p:cNvSpPr txBox="1"/>
          <p:nvPr/>
        </p:nvSpPr>
        <p:spPr>
          <a:xfrm>
            <a:off x="4719490" y="997281"/>
            <a:ext cx="1722474" cy="6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338987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0.01% - 0.1%</a:t>
            </a:r>
            <a:endParaRPr dirty="0">
              <a:solidFill>
                <a:srgbClr val="338987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marR="0" lvl="0" indent="0" algn="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CA" sz="900" dirty="0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Percentage of area of an image covered by defects 3 and 4</a:t>
            </a:r>
            <a:endParaRPr sz="900" dirty="0">
              <a:solidFill>
                <a:srgbClr val="338987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32" name="Google Shape;355;p25">
            <a:extLst>
              <a:ext uri="{FF2B5EF4-FFF2-40B4-BE49-F238E27FC236}">
                <a16:creationId xmlns:a16="http://schemas.microsoft.com/office/drawing/2014/main" id="{C773E008-78BC-4877-850E-9B258952961F}"/>
              </a:ext>
            </a:extLst>
          </p:cNvPr>
          <p:cNvSpPr txBox="1"/>
          <p:nvPr/>
        </p:nvSpPr>
        <p:spPr>
          <a:xfrm>
            <a:off x="6598768" y="982927"/>
            <a:ext cx="1837535" cy="57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dirty="0">
                <a:solidFill>
                  <a:srgbClr val="338987"/>
                </a:solidFill>
                <a:latin typeface="Josefin Slab SemiBold"/>
                <a:sym typeface="Josefin Sans"/>
              </a:rPr>
              <a:t>Log-scale used for distribution of areas (pixels occupied by mask / total pixels) to better visualize the spread</a:t>
            </a:r>
            <a:endParaRPr sz="900" dirty="0">
              <a:solidFill>
                <a:srgbClr val="338987"/>
              </a:solidFill>
              <a:latin typeface="Josefin Slab SemiBold"/>
              <a:sym typeface="Josefin Sans Light"/>
            </a:endParaRPr>
          </a:p>
        </p:txBody>
      </p:sp>
      <p:cxnSp>
        <p:nvCxnSpPr>
          <p:cNvPr id="33" name="Google Shape;363;p25">
            <a:extLst>
              <a:ext uri="{FF2B5EF4-FFF2-40B4-BE49-F238E27FC236}">
                <a16:creationId xmlns:a16="http://schemas.microsoft.com/office/drawing/2014/main" id="{0B16DF3F-F762-4471-9FBB-2AF845B7FFCD}"/>
              </a:ext>
            </a:extLst>
          </p:cNvPr>
          <p:cNvCxnSpPr>
            <a:cxnSpLocks/>
          </p:cNvCxnSpPr>
          <p:nvPr/>
        </p:nvCxnSpPr>
        <p:spPr>
          <a:xfrm>
            <a:off x="6534660" y="1059082"/>
            <a:ext cx="0" cy="474755"/>
          </a:xfrm>
          <a:prstGeom prst="straightConnector1">
            <a:avLst/>
          </a:prstGeom>
          <a:noFill/>
          <a:ln w="9525" cap="flat" cmpd="sng">
            <a:solidFill>
              <a:srgbClr val="33898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167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>
            <a:spLocks noGrp="1"/>
          </p:cNvSpPr>
          <p:nvPr>
            <p:ph type="ctrTitle"/>
          </p:nvPr>
        </p:nvSpPr>
        <p:spPr>
          <a:xfrm>
            <a:off x="6968612" y="129625"/>
            <a:ext cx="1467667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Image Segmentation</a:t>
            </a:r>
            <a:endParaRPr dirty="0"/>
          </a:p>
        </p:txBody>
      </p:sp>
      <p:sp>
        <p:nvSpPr>
          <p:cNvPr id="413" name="Google Shape;41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body" idx="1"/>
          </p:nvPr>
        </p:nvSpPr>
        <p:spPr>
          <a:xfrm>
            <a:off x="642048" y="2654710"/>
            <a:ext cx="3281023" cy="1610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CA" dirty="0"/>
              <a:t>Involves convolution and max pooling to lower the input image dimensions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CA" dirty="0"/>
              <a:t>Then employs deconvolution and concatenation to reconstruct input image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CA" dirty="0"/>
              <a:t>Mask labels then are used on this reconstructed image to train model</a:t>
            </a:r>
            <a:endParaRPr dirty="0"/>
          </a:p>
        </p:txBody>
      </p:sp>
      <p:sp>
        <p:nvSpPr>
          <p:cNvPr id="417" name="Google Shape;417;p30"/>
          <p:cNvSpPr txBox="1">
            <a:spLocks noGrp="1"/>
          </p:cNvSpPr>
          <p:nvPr>
            <p:ph type="ctrTitle"/>
          </p:nvPr>
        </p:nvSpPr>
        <p:spPr>
          <a:xfrm>
            <a:off x="642050" y="669934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Image Segmentation Problem</a:t>
            </a:r>
            <a:endParaRPr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CEEF1F-CD94-48DC-B5DA-D132C91043D3}"/>
              </a:ext>
            </a:extLst>
          </p:cNvPr>
          <p:cNvGrpSpPr>
            <a:grpSpLocks noChangeAspect="1"/>
          </p:cNvGrpSpPr>
          <p:nvPr/>
        </p:nvGrpSpPr>
        <p:grpSpPr>
          <a:xfrm>
            <a:off x="642048" y="1186862"/>
            <a:ext cx="2920593" cy="1208598"/>
            <a:chOff x="0" y="0"/>
            <a:chExt cx="4467225" cy="1848624"/>
          </a:xfrm>
        </p:grpSpPr>
        <p:pic>
          <p:nvPicPr>
            <p:cNvPr id="11" name="Picture 10" descr="A close up of an animal&#10;&#10;Description automatically generated">
              <a:extLst>
                <a:ext uri="{FF2B5EF4-FFF2-40B4-BE49-F238E27FC236}">
                  <a16:creationId xmlns:a16="http://schemas.microsoft.com/office/drawing/2014/main" id="{39A0AC3E-E4B9-40CE-9D51-F0F3FA7F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467225" cy="1514475"/>
            </a:xfrm>
            <a:prstGeom prst="rect">
              <a:avLst/>
            </a:prstGeom>
          </p:spPr>
        </p:pic>
        <p:sp>
          <p:nvSpPr>
            <p:cNvPr id="12" name="Text Box 23">
              <a:extLst>
                <a:ext uri="{FF2B5EF4-FFF2-40B4-BE49-F238E27FC236}">
                  <a16:creationId xmlns:a16="http://schemas.microsoft.com/office/drawing/2014/main" id="{1AD4DAC4-982B-421F-9843-25D285A15635}"/>
                </a:ext>
              </a:extLst>
            </p:cNvPr>
            <p:cNvSpPr txBox="1"/>
            <p:nvPr/>
          </p:nvSpPr>
          <p:spPr>
            <a:xfrm>
              <a:off x="0" y="1571625"/>
              <a:ext cx="4467225" cy="2769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Image segmentation task, which requires encoding-decoding neural networks (Image source: Stanford AI Introduction to Computer Vision </a:t>
              </a:r>
              <a:r>
                <a:rPr lang="en-US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(Amy, 2019)</a:t>
              </a: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15" name="Google Shape;414;p30">
            <a:extLst>
              <a:ext uri="{FF2B5EF4-FFF2-40B4-BE49-F238E27FC236}">
                <a16:creationId xmlns:a16="http://schemas.microsoft.com/office/drawing/2014/main" id="{E165D947-33F2-44D9-B43A-2AA40319E08D}"/>
              </a:ext>
            </a:extLst>
          </p:cNvPr>
          <p:cNvSpPr txBox="1">
            <a:spLocks/>
          </p:cNvSpPr>
          <p:nvPr/>
        </p:nvSpPr>
        <p:spPr>
          <a:xfrm>
            <a:off x="642048" y="4265505"/>
            <a:ext cx="7794231" cy="5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Bef>
                <a:spcPts val="300"/>
              </a:spcBef>
              <a:buClr>
                <a:schemeClr val="dk1"/>
              </a:buClr>
              <a:buSzPts val="1100"/>
              <a:buNone/>
            </a:pPr>
            <a:r>
              <a:rPr lang="en-US" sz="700" dirty="0"/>
              <a:t>Amy, V. a. (2019). Introduction to Computer Vision: Tutorial 3: Image Segmentation. Retrieved 08 02, 2019, from </a:t>
            </a:r>
            <a:r>
              <a:rPr lang="en-US" sz="700" dirty="0">
                <a:hlinkClick r:id="rId4"/>
              </a:rPr>
              <a:t>https://ai.stanford.edu/~syyeung/cvweb/tutorial3.html</a:t>
            </a:r>
            <a:endParaRPr lang="en-US" sz="700" dirty="0"/>
          </a:p>
          <a:p>
            <a:pPr marL="0" indent="0">
              <a:spcBef>
                <a:spcPts val="300"/>
              </a:spcBef>
              <a:buClr>
                <a:schemeClr val="dk1"/>
              </a:buClr>
              <a:buSzPts val="1100"/>
              <a:buNone/>
            </a:pPr>
            <a:r>
              <a:rPr lang="en-CA" sz="700" dirty="0" err="1"/>
              <a:t>Sadegh</a:t>
            </a:r>
            <a:r>
              <a:rPr lang="en-CA" sz="700" dirty="0"/>
              <a:t> </a:t>
            </a:r>
            <a:r>
              <a:rPr lang="en-CA" sz="700" dirty="0" err="1"/>
              <a:t>Karimpouli</a:t>
            </a:r>
            <a:r>
              <a:rPr lang="en-CA" sz="700" dirty="0"/>
              <a:t>, P. T. (2019). Segmentation of digital rock images using deep convolutional autoencoder networks. Computers and Geosciences, 126(May), 142-150.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F0558E-B3CD-4916-9820-EC15335D47FE}"/>
              </a:ext>
            </a:extLst>
          </p:cNvPr>
          <p:cNvGrpSpPr>
            <a:grpSpLocks noChangeAspect="1"/>
          </p:cNvGrpSpPr>
          <p:nvPr/>
        </p:nvGrpSpPr>
        <p:grpSpPr>
          <a:xfrm>
            <a:off x="4034725" y="1151134"/>
            <a:ext cx="4467225" cy="2533053"/>
            <a:chOff x="0" y="0"/>
            <a:chExt cx="5941060" cy="33687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0405C1-1244-4115-B483-86428EF38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1060" cy="2948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 Box 25">
              <a:extLst>
                <a:ext uri="{FF2B5EF4-FFF2-40B4-BE49-F238E27FC236}">
                  <a16:creationId xmlns:a16="http://schemas.microsoft.com/office/drawing/2014/main" id="{265CD7B1-5510-4072-A5F7-BB17149E71A9}"/>
                </a:ext>
              </a:extLst>
            </p:cNvPr>
            <p:cNvSpPr txBox="1"/>
            <p:nvPr/>
          </p:nvSpPr>
          <p:spPr>
            <a:xfrm>
              <a:off x="0" y="3000375"/>
              <a:ext cx="5941060" cy="36838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Image segmentation describing the convolution, max-pool and deconvolution operations. (image source: </a:t>
              </a:r>
              <a:r>
                <a:rPr lang="en-US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sz="900" i="1" dirty="0" err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Sadegh</a:t>
              </a:r>
              <a:r>
                <a:rPr lang="en-US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i="1" dirty="0" err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Karimpouli</a:t>
              </a:r>
              <a:r>
                <a:rPr lang="en-US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2019)</a:t>
              </a: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56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>
            <a:spLocks noGrp="1"/>
          </p:cNvSpPr>
          <p:nvPr>
            <p:ph type="ctrTitle"/>
          </p:nvPr>
        </p:nvSpPr>
        <p:spPr>
          <a:xfrm>
            <a:off x="7086600" y="129625"/>
            <a:ext cx="1349679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U-Net Architecture</a:t>
            </a:r>
            <a:endParaRPr dirty="0"/>
          </a:p>
        </p:txBody>
      </p:sp>
      <p:sp>
        <p:nvSpPr>
          <p:cNvPr id="413" name="Google Shape;41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body" idx="1"/>
          </p:nvPr>
        </p:nvSpPr>
        <p:spPr>
          <a:xfrm>
            <a:off x="642049" y="1151134"/>
            <a:ext cx="3074546" cy="3114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CA" sz="1050" dirty="0"/>
              <a:t>Model used primarily in medical image segmentation techniques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endParaRPr lang="en-CA" sz="1050" dirty="0"/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CA" sz="1050" dirty="0"/>
              <a:t>Custom data generator class with the </a:t>
            </a:r>
            <a:r>
              <a:rPr lang="en-CA" sz="1050" i="1" dirty="0" err="1"/>
              <a:t>keras.utils.Sequence</a:t>
            </a:r>
            <a:r>
              <a:rPr lang="en-CA" sz="1050" dirty="0"/>
              <a:t> parameter generally  instantiated to feed images in batches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CA" sz="1050" i="1" dirty="0"/>
              <a:t>__</a:t>
            </a:r>
            <a:r>
              <a:rPr lang="en-CA" sz="1050" i="1" dirty="0" err="1"/>
              <a:t>len</a:t>
            </a:r>
            <a:r>
              <a:rPr lang="en-CA" sz="1050" i="1" dirty="0"/>
              <a:t>__</a:t>
            </a:r>
            <a:r>
              <a:rPr lang="en-CA" sz="1050" dirty="0"/>
              <a:t> method returns the number of batches per epoch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CA" sz="1050" i="1" dirty="0"/>
              <a:t>__</a:t>
            </a:r>
            <a:r>
              <a:rPr lang="en-CA" sz="1050" i="1" dirty="0" err="1"/>
              <a:t>get_item</a:t>
            </a:r>
            <a:r>
              <a:rPr lang="en-CA" sz="1050" i="1" dirty="0"/>
              <a:t>__(index) </a:t>
            </a:r>
            <a:r>
              <a:rPr lang="en-CA" sz="1050" dirty="0"/>
              <a:t>returns the images (X) and the masks (y) associated with the indices of the training and the validation data</a:t>
            </a:r>
          </a:p>
          <a:p>
            <a:pPr marL="228600" indent="-2286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CA" sz="1050" dirty="0"/>
              <a:t>The </a:t>
            </a:r>
            <a:r>
              <a:rPr lang="en-CA" sz="1050" i="1" dirty="0" err="1"/>
              <a:t>on_epoch_end</a:t>
            </a:r>
            <a:r>
              <a:rPr lang="en-CA" sz="1050" i="1" dirty="0"/>
              <a:t>()</a:t>
            </a:r>
            <a:r>
              <a:rPr lang="en-CA" sz="1050" dirty="0"/>
              <a:t> function used to trigger a shuffle of the indices at the end of an epoch, to create a more robust model</a:t>
            </a:r>
          </a:p>
        </p:txBody>
      </p:sp>
      <p:sp>
        <p:nvSpPr>
          <p:cNvPr id="417" name="Google Shape;417;p30"/>
          <p:cNvSpPr txBox="1">
            <a:spLocks noGrp="1"/>
          </p:cNvSpPr>
          <p:nvPr>
            <p:ph type="ctrTitle"/>
          </p:nvPr>
        </p:nvSpPr>
        <p:spPr>
          <a:xfrm>
            <a:off x="642050" y="669934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U-Net Architecture</a:t>
            </a:r>
            <a:endParaRPr sz="1400" dirty="0"/>
          </a:p>
        </p:txBody>
      </p:sp>
      <p:sp>
        <p:nvSpPr>
          <p:cNvPr id="15" name="Google Shape;414;p30">
            <a:extLst>
              <a:ext uri="{FF2B5EF4-FFF2-40B4-BE49-F238E27FC236}">
                <a16:creationId xmlns:a16="http://schemas.microsoft.com/office/drawing/2014/main" id="{E165D947-33F2-44D9-B43A-2AA40319E08D}"/>
              </a:ext>
            </a:extLst>
          </p:cNvPr>
          <p:cNvSpPr txBox="1">
            <a:spLocks/>
          </p:cNvSpPr>
          <p:nvPr/>
        </p:nvSpPr>
        <p:spPr>
          <a:xfrm>
            <a:off x="642049" y="4265505"/>
            <a:ext cx="3074546" cy="5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8987"/>
              </a:buClr>
              <a:buSzPts val="1200"/>
              <a:buFont typeface="Josefin Slab SemiBold"/>
              <a:buChar char="○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8987"/>
              </a:buClr>
              <a:buSzPts val="1200"/>
              <a:buFont typeface="Josefin Slab SemiBold"/>
              <a:buChar char="■"/>
              <a:defRPr sz="1200" b="0" i="0" u="none" strike="noStrike" cap="none">
                <a:solidFill>
                  <a:srgbClr val="338987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Bef>
                <a:spcPts val="300"/>
              </a:spcBef>
              <a:buClr>
                <a:schemeClr val="dk1"/>
              </a:buClr>
              <a:buSzPts val="1100"/>
              <a:buNone/>
            </a:pPr>
            <a:r>
              <a:rPr lang="en-US" sz="700" dirty="0"/>
              <a:t>Olaf </a:t>
            </a:r>
            <a:r>
              <a:rPr lang="en-US" sz="700" dirty="0" err="1"/>
              <a:t>Ronneberger</a:t>
            </a:r>
            <a:r>
              <a:rPr lang="en-US" sz="700" dirty="0"/>
              <a:t>, P. F. (2015). U-Net: Convolutional Networks for Biomedical Image Segmentation. In H. J. </a:t>
            </a:r>
            <a:r>
              <a:rPr lang="en-US" sz="700" dirty="0" err="1"/>
              <a:t>Navab</a:t>
            </a:r>
            <a:r>
              <a:rPr lang="en-US" sz="700" dirty="0"/>
              <a:t> N. (Ed.), Medical Image Computing and Computer-Assisted Intervention – MICCAI 2015 (Vol. 9351). Springer, Cham. </a:t>
            </a:r>
            <a:r>
              <a:rPr lang="en-US" sz="700" dirty="0" err="1"/>
              <a:t>doi:https</a:t>
            </a:r>
            <a:r>
              <a:rPr lang="en-US" sz="700" dirty="0"/>
              <a:t>://doi.org/10.1007/978-3-319-24574-4_28</a:t>
            </a:r>
            <a:endParaRPr lang="en-CA" sz="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AC3212-B359-439F-8627-793AF83303D1}"/>
              </a:ext>
            </a:extLst>
          </p:cNvPr>
          <p:cNvGrpSpPr>
            <a:grpSpLocks noChangeAspect="1"/>
          </p:cNvGrpSpPr>
          <p:nvPr/>
        </p:nvGrpSpPr>
        <p:grpSpPr>
          <a:xfrm>
            <a:off x="3785996" y="910534"/>
            <a:ext cx="4715954" cy="3826430"/>
            <a:chOff x="0" y="0"/>
            <a:chExt cx="5314950" cy="4312444"/>
          </a:xfrm>
        </p:grpSpPr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33DE1D9-AB26-478F-BC3A-7F9ED5449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14950" cy="3630295"/>
            </a:xfrm>
            <a:prstGeom prst="rect">
              <a:avLst/>
            </a:prstGeom>
          </p:spPr>
        </p:pic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D77F9290-7ABD-4EC5-AAA7-E9055642C840}"/>
                </a:ext>
              </a:extLst>
            </p:cNvPr>
            <p:cNvSpPr txBox="1"/>
            <p:nvPr/>
          </p:nvSpPr>
          <p:spPr>
            <a:xfrm>
              <a:off x="0" y="3688080"/>
              <a:ext cx="5314950" cy="624364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U-Net architecture, for a 572 x 572 pixel image. The arrows represent convolution or max-pooling operations. The number of channels or nodes, are denoted at the top of the boxes. The blue boxes represent multi-channel feature maps, and each white box represents copied feature maps. Source: </a:t>
              </a:r>
              <a:r>
                <a:rPr lang="en-CA" sz="900" i="1" dirty="0" err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Ronneberger</a:t>
              </a:r>
              <a:r>
                <a:rPr lang="en-CA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et. al. </a:t>
              </a:r>
              <a:r>
                <a:rPr lang="en-US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(Olaf </a:t>
              </a:r>
              <a:r>
                <a:rPr lang="en-US" sz="900" i="1" dirty="0" err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Ronneberger</a:t>
              </a:r>
              <a:r>
                <a:rPr lang="en-US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2015)</a:t>
              </a:r>
              <a:endParaRPr lang="en-CA" sz="9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5316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's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1085</Words>
  <Application>Microsoft Office PowerPoint</Application>
  <PresentationFormat>On-screen Show (16:9)</PresentationFormat>
  <Paragraphs>178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Josefin Sans SemiBold</vt:lpstr>
      <vt:lpstr>Calibri</vt:lpstr>
      <vt:lpstr>Josefin Slab</vt:lpstr>
      <vt:lpstr>Arial</vt:lpstr>
      <vt:lpstr>Josefin Slab SemiBold</vt:lpstr>
      <vt:lpstr>Josefin Sans Light</vt:lpstr>
      <vt:lpstr>Josefin Sans</vt:lpstr>
      <vt:lpstr>Consolas</vt:lpstr>
      <vt:lpstr>Fira Sans Extra Condensed Medium</vt:lpstr>
      <vt:lpstr>Master's Thesis by Slidesgo</vt:lpstr>
      <vt:lpstr>Severstal Steel Defect Detection (Image Segmentation Architecture)</vt:lpstr>
      <vt:lpstr>U-Net Architecture</vt:lpstr>
      <vt:lpstr>Introduction</vt:lpstr>
      <vt:lpstr>Problem Statement</vt:lpstr>
      <vt:lpstr>Dataset Description</vt:lpstr>
      <vt:lpstr>Problem Statement</vt:lpstr>
      <vt:lpstr>Exploratory Data Analysis</vt:lpstr>
      <vt:lpstr>Image Segmentation</vt:lpstr>
      <vt:lpstr>U-Net Architecture</vt:lpstr>
      <vt:lpstr>U-Net Architecture</vt:lpstr>
      <vt:lpstr>Training Results and Conclusions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Severstal Steel Defect Detection (Image Segmentation Architecture)</dc:title>
  <dc:creator>Shubham Tiwari</dc:creator>
  <cp:lastModifiedBy>Shubham Tiwari</cp:lastModifiedBy>
  <cp:revision>24</cp:revision>
  <dcterms:modified xsi:type="dcterms:W3CDTF">2019-10-17T02:41:55Z</dcterms:modified>
</cp:coreProperties>
</file>